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CCFFFF"/>
    <a:srgbClr val="33CCCC"/>
    <a:srgbClr val="FFFFFF"/>
    <a:srgbClr val="FFCCFF"/>
    <a:srgbClr val="00FFCC"/>
    <a:srgbClr val="FA0E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44" d="100"/>
          <a:sy n="44" d="100"/>
        </p:scale>
        <p:origin x="22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D1A1B5-76C8-4BA4-A124-CF752E25E165}" type="datetimeFigureOut">
              <a:rPr lang="en-NZ" smtClean="0"/>
              <a:t>14/09/2020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2708960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D1A1B5-76C8-4BA4-A124-CF752E25E165}" type="datetimeFigureOut">
              <a:rPr lang="en-NZ" smtClean="0"/>
              <a:t>14/09/2020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3409697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D1A1B5-76C8-4BA4-A124-CF752E25E165}" type="datetimeFigureOut">
              <a:rPr lang="en-NZ" smtClean="0"/>
              <a:t>14/09/2020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1824008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D1A1B5-76C8-4BA4-A124-CF752E25E165}" type="datetimeFigureOut">
              <a:rPr lang="en-NZ" smtClean="0"/>
              <a:t>14/09/2020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807712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D1A1B5-76C8-4BA4-A124-CF752E25E165}" type="datetimeFigureOut">
              <a:rPr lang="en-NZ" smtClean="0"/>
              <a:t>14/09/2020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3495274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D1A1B5-76C8-4BA4-A124-CF752E25E165}" type="datetimeFigureOut">
              <a:rPr lang="en-NZ" smtClean="0"/>
              <a:t>14/09/2020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2902701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D1A1B5-76C8-4BA4-A124-CF752E25E165}" type="datetimeFigureOut">
              <a:rPr lang="en-NZ" smtClean="0"/>
              <a:t>14/09/2020</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2222526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D1A1B5-76C8-4BA4-A124-CF752E25E165}" type="datetimeFigureOut">
              <a:rPr lang="en-NZ" smtClean="0"/>
              <a:t>14/09/2020</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3831070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1A1B5-76C8-4BA4-A124-CF752E25E165}" type="datetimeFigureOut">
              <a:rPr lang="en-NZ" smtClean="0"/>
              <a:t>14/09/2020</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82810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E2D1A1B5-76C8-4BA4-A124-CF752E25E165}" type="datetimeFigureOut">
              <a:rPr lang="en-NZ" smtClean="0"/>
              <a:t>14/09/2020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100516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E2D1A1B5-76C8-4BA4-A124-CF752E25E165}" type="datetimeFigureOut">
              <a:rPr lang="en-NZ" smtClean="0"/>
              <a:t>14/09/2020</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7247DFF3-5644-4D02-867A-CB35D22A00F2}" type="slidenum">
              <a:rPr lang="en-NZ" smtClean="0"/>
              <a:t>‹#›</a:t>
            </a:fld>
            <a:endParaRPr lang="en-NZ"/>
          </a:p>
        </p:txBody>
      </p:sp>
    </p:spTree>
    <p:extLst>
      <p:ext uri="{BB962C8B-B14F-4D97-AF65-F5344CB8AC3E}">
        <p14:creationId xmlns:p14="http://schemas.microsoft.com/office/powerpoint/2010/main" val="2431117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E2D1A1B5-76C8-4BA4-A124-CF752E25E165}" type="datetimeFigureOut">
              <a:rPr lang="en-NZ" smtClean="0"/>
              <a:t>14/09/2020</a:t>
            </a:fld>
            <a:endParaRPr lang="en-NZ"/>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247DFF3-5644-4D02-867A-CB35D22A00F2}" type="slidenum">
              <a:rPr lang="en-NZ" smtClean="0"/>
              <a:t>‹#›</a:t>
            </a:fld>
            <a:endParaRPr lang="en-NZ"/>
          </a:p>
        </p:txBody>
      </p:sp>
    </p:spTree>
    <p:extLst>
      <p:ext uri="{BB962C8B-B14F-4D97-AF65-F5344CB8AC3E}">
        <p14:creationId xmlns:p14="http://schemas.microsoft.com/office/powerpoint/2010/main" val="8633384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abay.com/en/tulips-flowers-spring-plant-flora-1134103/" TargetMode="External"/><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3.jpg"/><Relationship Id="rId5" Type="http://schemas.openxmlformats.org/officeDocument/2006/relationships/hyperlink" Target="https://www.wallpaperflare.com/banner-header-graphic-background-flowers-web-page-cover-wallpaper-eudys" TargetMode="Externa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7030A0">
            <a:alpha val="46000"/>
          </a:srgbClr>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DDEF514-2E05-4801-AECA-10EF02AEE6FD}"/>
              </a:ext>
            </a:extLst>
          </p:cNvPr>
          <p:cNvSpPr/>
          <p:nvPr/>
        </p:nvSpPr>
        <p:spPr>
          <a:xfrm>
            <a:off x="80248" y="3039520"/>
            <a:ext cx="7399175" cy="7171194"/>
          </a:xfrm>
          <a:prstGeom prst="rect">
            <a:avLst/>
          </a:prstGeom>
          <a:noFill/>
        </p:spPr>
        <p:txBody>
          <a:bodyPr wrap="square" lIns="91440" tIns="45720" rIns="91440" bIns="45720">
            <a:spAutoFit/>
          </a:bodyPr>
          <a:lstStyle/>
          <a:p>
            <a:r>
              <a:rPr lang="en-US" sz="2000" b="1" i="0" u="none" strike="noStrike" dirty="0">
                <a:solidFill>
                  <a:srgbClr val="000000"/>
                </a:solidFill>
                <a:effectLst/>
                <a:latin typeface="YACgETiWKS8 0"/>
              </a:rPr>
              <a:t>This is a story of a mother who strived against all odds, which destiny gave her.</a:t>
            </a:r>
            <a:endParaRPr lang="en-US" sz="2000" dirty="0">
              <a:solidFill>
                <a:srgbClr val="000000"/>
              </a:solidFill>
              <a:effectLst/>
              <a:latin typeface="YACgETiWKS8 0"/>
            </a:endParaRPr>
          </a:p>
          <a:p>
            <a:r>
              <a:rPr lang="en-US" sz="2000" b="1" i="0" u="none" strike="noStrike" dirty="0">
                <a:solidFill>
                  <a:srgbClr val="FF0000"/>
                </a:solidFill>
                <a:effectLst/>
                <a:latin typeface="YACgETiWKS8 0"/>
              </a:rPr>
              <a:t>Esther Thomas</a:t>
            </a:r>
            <a:r>
              <a:rPr lang="en-US" sz="2000" b="1" i="0" u="none" strike="noStrike" dirty="0">
                <a:solidFill>
                  <a:srgbClr val="000000"/>
                </a:solidFill>
                <a:effectLst/>
                <a:latin typeface="YACgETiWKS8 0"/>
              </a:rPr>
              <a:t> had great hopes for Divya when she came as a new member into her life, but soon she discovered that Divya is not like a normal kids, Esther came to know that her little daughter Divya is a child with down syndrome.</a:t>
            </a:r>
            <a:endParaRPr lang="en-US" sz="2000" dirty="0">
              <a:solidFill>
                <a:srgbClr val="000000"/>
              </a:solidFill>
              <a:effectLst/>
              <a:latin typeface="YACgETiWKS8 0"/>
            </a:endParaRPr>
          </a:p>
          <a:p>
            <a:r>
              <a:rPr lang="en-US" sz="2000" b="1" i="0" u="none" strike="noStrike" dirty="0">
                <a:solidFill>
                  <a:srgbClr val="000000"/>
                </a:solidFill>
                <a:effectLst/>
                <a:latin typeface="YACgETiWKS8 0"/>
              </a:rPr>
              <a:t>It took seven precious years to cope with the fact that her daughter is a child with down syndrome, but she dint loose hope, when Divya was seven years, Esther joined for a course under Karnataka parents association of mentally retarde children, later she understood her daughter better and supported her, then onwards for more than nine years she worked in number of special schools.</a:t>
            </a:r>
            <a:endParaRPr lang="en-US" sz="2000" dirty="0">
              <a:solidFill>
                <a:srgbClr val="99FF66"/>
              </a:solidFill>
              <a:effectLst/>
              <a:latin typeface="YACgETiWKS8 0"/>
            </a:endParaRPr>
          </a:p>
          <a:p>
            <a:r>
              <a:rPr lang="en-US" sz="2000" b="1" i="0" u="none" strike="noStrike" dirty="0">
                <a:solidFill>
                  <a:schemeClr val="accent2">
                    <a:lumMod val="75000"/>
                  </a:schemeClr>
                </a:solidFill>
                <a:effectLst/>
                <a:latin typeface="YACgETiWKS8 0"/>
              </a:rPr>
              <a:t>Army special school (1998-2001)</a:t>
            </a:r>
            <a:endParaRPr lang="en-US" sz="2000" dirty="0">
              <a:solidFill>
                <a:schemeClr val="accent2">
                  <a:lumMod val="75000"/>
                </a:schemeClr>
              </a:solidFill>
              <a:effectLst/>
              <a:latin typeface="YACgETiWKS8 0"/>
            </a:endParaRPr>
          </a:p>
          <a:p>
            <a:r>
              <a:rPr lang="en-US" sz="2000" b="1" i="0" u="none" strike="noStrike" dirty="0">
                <a:solidFill>
                  <a:schemeClr val="accent2">
                    <a:lumMod val="75000"/>
                  </a:schemeClr>
                </a:solidFill>
                <a:effectLst/>
                <a:latin typeface="YACgETiWKS8 0"/>
              </a:rPr>
              <a:t>Bethany special school (2001-2003)</a:t>
            </a:r>
            <a:endParaRPr lang="en-US" sz="2000" dirty="0">
              <a:solidFill>
                <a:schemeClr val="accent2">
                  <a:lumMod val="75000"/>
                </a:schemeClr>
              </a:solidFill>
              <a:effectLst/>
              <a:latin typeface="YACgETiWKS8 0"/>
            </a:endParaRPr>
          </a:p>
          <a:p>
            <a:r>
              <a:rPr lang="en-US" sz="2000" b="1" i="0" u="none" strike="noStrike" dirty="0">
                <a:solidFill>
                  <a:srgbClr val="000000"/>
                </a:solidFill>
                <a:effectLst/>
                <a:latin typeface="YACgETiWKS8 0"/>
              </a:rPr>
              <a:t>in these years she visited places like NIMH, Mathru Mandir downs research society ,the first Indian institute for DS in Chennai started by Rekha Ramachandran, she received all the teaching materials needed for training DS, and finally on 10th Oct 2003 she laid the foundation of Divya downs development trust, </a:t>
            </a:r>
            <a:r>
              <a:rPr lang="en-US" sz="2000" b="1" i="0" u="none" strike="noStrike" dirty="0">
                <a:solidFill>
                  <a:srgbClr val="FF0000"/>
                </a:solidFill>
                <a:effectLst/>
                <a:latin typeface="YACgETiWKS8 0"/>
              </a:rPr>
              <a:t>DDDT was launched on June 7th 2004,</a:t>
            </a:r>
            <a:r>
              <a:rPr lang="en-US" sz="2000" b="1" i="0" u="none" strike="noStrike" dirty="0">
                <a:solidFill>
                  <a:srgbClr val="000000"/>
                </a:solidFill>
                <a:effectLst/>
                <a:latin typeface="YACgETiWKS8 0"/>
              </a:rPr>
              <a:t> she started with four children now DDDT has more than 25 children who receive training and care to lead a normal life.</a:t>
            </a:r>
            <a:endParaRPr lang="en-US" sz="2000" dirty="0">
              <a:solidFill>
                <a:srgbClr val="000000"/>
              </a:solidFill>
              <a:effectLst/>
              <a:latin typeface="YACgETiWKS8 0"/>
            </a:endParaRPr>
          </a:p>
          <a:p>
            <a:pPr algn="ctr"/>
            <a:endParaRPr lang="en-US" sz="2000" b="0" cap="none" spc="0" dirty="0">
              <a:ln w="0"/>
              <a:solidFill>
                <a:schemeClr val="tx1"/>
              </a:solidFill>
              <a:effectLst>
                <a:outerShdw blurRad="38100" dist="19050" dir="2700000" algn="tl" rotWithShape="0">
                  <a:schemeClr val="dk1">
                    <a:alpha val="40000"/>
                  </a:schemeClr>
                </a:outerShdw>
              </a:effectLst>
            </a:endParaRPr>
          </a:p>
        </p:txBody>
      </p:sp>
      <p:sp>
        <p:nvSpPr>
          <p:cNvPr id="7" name="Rectangle 6">
            <a:extLst>
              <a:ext uri="{FF2B5EF4-FFF2-40B4-BE49-F238E27FC236}">
                <a16:creationId xmlns:a16="http://schemas.microsoft.com/office/drawing/2014/main" id="{C28BFEDA-C27F-4711-91ED-918158A18B97}"/>
              </a:ext>
            </a:extLst>
          </p:cNvPr>
          <p:cNvSpPr/>
          <p:nvPr/>
        </p:nvSpPr>
        <p:spPr>
          <a:xfrm>
            <a:off x="413658" y="171834"/>
            <a:ext cx="5987142" cy="923330"/>
          </a:xfrm>
          <a:prstGeom prst="rect">
            <a:avLst/>
          </a:prstGeom>
          <a:noFill/>
        </p:spPr>
        <p:txBody>
          <a:bodyPr wrap="none" lIns="91440" tIns="45720" rIns="91440" bIns="45720">
            <a:prstTxWarp prst="textDeflateBottom">
              <a:avLst/>
            </a:prstTxWarp>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Chiller" panose="04020404031007020602" pitchFamily="82" charset="0"/>
              </a:rPr>
              <a:t>MY INSPIRATION</a:t>
            </a:r>
          </a:p>
        </p:txBody>
      </p:sp>
      <p:pic>
        <p:nvPicPr>
          <p:cNvPr id="9" name="Picture 8">
            <a:extLst>
              <a:ext uri="{FF2B5EF4-FFF2-40B4-BE49-F238E27FC236}">
                <a16:creationId xmlns:a16="http://schemas.microsoft.com/office/drawing/2014/main" id="{49CCAE23-8BCA-46B4-BCD6-FBCE1491938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960483" y="-9505"/>
            <a:ext cx="2599192" cy="1730087"/>
          </a:xfrm>
          <a:prstGeom prst="rect">
            <a:avLst/>
          </a:prstGeom>
          <a:effectLst>
            <a:softEdge rad="635000"/>
          </a:effectLst>
        </p:spPr>
      </p:pic>
      <p:pic>
        <p:nvPicPr>
          <p:cNvPr id="11" name="Picture 10">
            <a:extLst>
              <a:ext uri="{FF2B5EF4-FFF2-40B4-BE49-F238E27FC236}">
                <a16:creationId xmlns:a16="http://schemas.microsoft.com/office/drawing/2014/main" id="{CC9FA7B0-AA70-4309-BFDF-795245209E6F}"/>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970303" y="930045"/>
            <a:ext cx="4873851" cy="2274595"/>
          </a:xfrm>
          <a:prstGeom prst="rect">
            <a:avLst/>
          </a:prstGeom>
          <a:effectLst>
            <a:softEdge rad="127000"/>
          </a:effectLst>
        </p:spPr>
      </p:pic>
      <p:pic>
        <p:nvPicPr>
          <p:cNvPr id="13" name="Picture 12">
            <a:extLst>
              <a:ext uri="{FF2B5EF4-FFF2-40B4-BE49-F238E27FC236}">
                <a16:creationId xmlns:a16="http://schemas.microsoft.com/office/drawing/2014/main" id="{F7B8E22A-3BC7-4870-B6CB-4CDE39BC11A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09671" y="877327"/>
            <a:ext cx="2477399" cy="2074164"/>
          </a:xfrm>
          <a:prstGeom prst="rect">
            <a:avLst/>
          </a:prstGeom>
          <a:effectLst>
            <a:softEdge rad="127000"/>
          </a:effectLst>
        </p:spPr>
      </p:pic>
    </p:spTree>
    <p:extLst>
      <p:ext uri="{BB962C8B-B14F-4D97-AF65-F5344CB8AC3E}">
        <p14:creationId xmlns:p14="http://schemas.microsoft.com/office/powerpoint/2010/main" val="12560320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5236</TotalTime>
  <Words>236</Words>
  <Application>Microsoft Office PowerPoint</Application>
  <PresentationFormat>Custom</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Chiller</vt:lpstr>
      <vt:lpstr>YACgETiWKS8 0</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Pallavi Rawat</dc:creator>
  <cp:lastModifiedBy>roshini g</cp:lastModifiedBy>
  <cp:revision>170</cp:revision>
  <dcterms:created xsi:type="dcterms:W3CDTF">2018-10-09T20:17:09Z</dcterms:created>
  <dcterms:modified xsi:type="dcterms:W3CDTF">2020-09-14T19:09:52Z</dcterms:modified>
</cp:coreProperties>
</file>